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56" r:id="rId2"/>
    <p:sldId id="257" r:id="rId3"/>
    <p:sldId id="258" r:id="rId4"/>
    <p:sldId id="260" r:id="rId5"/>
    <p:sldId id="266" r:id="rId6"/>
    <p:sldId id="267" r:id="rId7"/>
    <p:sldId id="268" r:id="rId8"/>
    <p:sldId id="262" r:id="rId9"/>
    <p:sldId id="269" r:id="rId10"/>
    <p:sldId id="259" r:id="rId11"/>
    <p:sldId id="270" r:id="rId12"/>
    <p:sldId id="261" r:id="rId13"/>
    <p:sldId id="271" r:id="rId14"/>
    <p:sldId id="264" r:id="rId15"/>
    <p:sldId id="272" r:id="rId16"/>
    <p:sldId id="263" r:id="rId17"/>
    <p:sldId id="273" r:id="rId18"/>
    <p:sldId id="265"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C238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0" d="100"/>
          <a:sy n="50" d="100"/>
        </p:scale>
        <p:origin x="-1267" y="-77"/>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1925CC0-3EBE-4D1D-BB50-2BFC6E54285D}" type="datetimeFigureOut">
              <a:rPr lang="en-US" smtClean="0"/>
              <a:t>1/5/2014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9D41003-B689-445D-B752-CB13F26D7B91}" type="slidenum">
              <a:rPr lang="en-US" smtClean="0"/>
              <a:t>‹#›</a:t>
            </a:fld>
            <a:endParaRPr lang="en-US"/>
          </a:p>
        </p:txBody>
      </p:sp>
    </p:spTree>
    <p:extLst>
      <p:ext uri="{BB962C8B-B14F-4D97-AF65-F5344CB8AC3E}">
        <p14:creationId xmlns:p14="http://schemas.microsoft.com/office/powerpoint/2010/main" val="29453548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D41003-B689-445D-B752-CB13F26D7B91}" type="slidenum">
              <a:rPr lang="en-US" smtClean="0"/>
              <a:t>12</a:t>
            </a:fld>
            <a:endParaRPr lang="en-US"/>
          </a:p>
        </p:txBody>
      </p:sp>
    </p:spTree>
    <p:extLst>
      <p:ext uri="{BB962C8B-B14F-4D97-AF65-F5344CB8AC3E}">
        <p14:creationId xmlns:p14="http://schemas.microsoft.com/office/powerpoint/2010/main" val="41291732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D41003-B689-445D-B752-CB13F26D7B91}" type="slidenum">
              <a:rPr lang="en-US" smtClean="0"/>
              <a:t>14</a:t>
            </a:fld>
            <a:endParaRPr lang="en-US"/>
          </a:p>
        </p:txBody>
      </p:sp>
    </p:spTree>
    <p:extLst>
      <p:ext uri="{BB962C8B-B14F-4D97-AF65-F5344CB8AC3E}">
        <p14:creationId xmlns:p14="http://schemas.microsoft.com/office/powerpoint/2010/main" val="41291732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D41003-B689-445D-B752-CB13F26D7B91}" type="slidenum">
              <a:rPr lang="en-US" smtClean="0"/>
              <a:t>16</a:t>
            </a:fld>
            <a:endParaRPr lang="en-US"/>
          </a:p>
        </p:txBody>
      </p:sp>
    </p:spTree>
    <p:extLst>
      <p:ext uri="{BB962C8B-B14F-4D97-AF65-F5344CB8AC3E}">
        <p14:creationId xmlns:p14="http://schemas.microsoft.com/office/powerpoint/2010/main" val="41291732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D41003-B689-445D-B752-CB13F26D7B91}" type="slidenum">
              <a:rPr lang="en-US" smtClean="0"/>
              <a:t>18</a:t>
            </a:fld>
            <a:endParaRPr lang="en-US"/>
          </a:p>
        </p:txBody>
      </p:sp>
    </p:spTree>
    <p:extLst>
      <p:ext uri="{BB962C8B-B14F-4D97-AF65-F5344CB8AC3E}">
        <p14:creationId xmlns:p14="http://schemas.microsoft.com/office/powerpoint/2010/main" val="41291732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C838563-88B3-42A9-80D7-D041E2112AAB}" type="datetimeFigureOut">
              <a:rPr lang="en-US" smtClean="0"/>
              <a:t>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4AF26F-CC89-46CF-ABC3-FC4F33B8FB0D}" type="slidenum">
              <a:rPr lang="en-US" smtClean="0"/>
              <a:t>‹#›</a:t>
            </a:fld>
            <a:endParaRPr lang="en-US"/>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838563-88B3-42A9-80D7-D041E2112AAB}" type="datetimeFigureOut">
              <a:rPr lang="en-US" smtClean="0"/>
              <a:t>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4AF26F-CC89-46CF-ABC3-FC4F33B8FB0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838563-88B3-42A9-80D7-D041E2112AAB}" type="datetimeFigureOut">
              <a:rPr lang="en-US" smtClean="0"/>
              <a:t>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4AF26F-CC89-46CF-ABC3-FC4F33B8FB0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838563-88B3-42A9-80D7-D041E2112AAB}" type="datetimeFigureOut">
              <a:rPr lang="en-US" smtClean="0"/>
              <a:t>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4AF26F-CC89-46CF-ABC3-FC4F33B8FB0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C838563-88B3-42A9-80D7-D041E2112AAB}" type="datetimeFigureOut">
              <a:rPr lang="en-US" smtClean="0"/>
              <a:t>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4AF26F-CC89-46CF-ABC3-FC4F33B8FB0D}" type="slidenum">
              <a:rPr lang="en-US" smtClean="0"/>
              <a:t>‹#›</a:t>
            </a:fld>
            <a:endParaRPr lang="en-US"/>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C838563-88B3-42A9-80D7-D041E2112AAB}" type="datetimeFigureOut">
              <a:rPr lang="en-US" smtClean="0"/>
              <a:t>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4AF26F-CC89-46CF-ABC3-FC4F33B8FB0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C838563-88B3-42A9-80D7-D041E2112AAB}" type="datetimeFigureOut">
              <a:rPr lang="en-US" smtClean="0"/>
              <a:t>1/5/2014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04AF26F-CC89-46CF-ABC3-FC4F33B8FB0D}" type="slidenum">
              <a:rPr lang="en-US" smtClean="0"/>
              <a:t>‹#›</a:t>
            </a:fld>
            <a:endParaRPr lang="en-US"/>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C838563-88B3-42A9-80D7-D041E2112AAB}" type="datetimeFigureOut">
              <a:rPr lang="en-US" smtClean="0"/>
              <a:t>1/5/2014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04AF26F-CC89-46CF-ABC3-FC4F33B8FB0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838563-88B3-42A9-80D7-D041E2112AAB}" type="datetimeFigureOut">
              <a:rPr lang="en-US" smtClean="0"/>
              <a:t>1/5/2014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04AF26F-CC89-46CF-ABC3-FC4F33B8FB0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838563-88B3-42A9-80D7-D041E2112AAB}" type="datetimeFigureOut">
              <a:rPr lang="en-US" smtClean="0"/>
              <a:t>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4AF26F-CC89-46CF-ABC3-FC4F33B8FB0D}" type="slidenum">
              <a:rPr lang="en-US" smtClean="0"/>
              <a:t>‹#›</a:t>
            </a:fld>
            <a:endParaRPr lang="en-US"/>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838563-88B3-42A9-80D7-D041E2112AAB}" type="datetimeFigureOut">
              <a:rPr lang="en-US" smtClean="0"/>
              <a:t>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4AF26F-CC89-46CF-ABC3-FC4F33B8FB0D}"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0C838563-88B3-42A9-80D7-D041E2112AAB}" type="datetimeFigureOut">
              <a:rPr lang="en-US" smtClean="0"/>
              <a:t>1/5/2014</a:t>
            </a:fld>
            <a:endParaRPr lang="en-US"/>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104AF26F-CC89-46CF-ABC3-FC4F33B8FB0D}" type="slidenum">
              <a:rPr lang="en-US" smtClean="0"/>
              <a:t>‹#›</a:t>
            </a:fld>
            <a:endParaRPr lang="en-US"/>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library.cityofdenton.com/" TargetMode="External"/><Relationship Id="rId2" Type="http://schemas.openxmlformats.org/officeDocument/2006/relationships/image" Target="../media/image11.jpg"/><Relationship Id="rId1" Type="http://schemas.openxmlformats.org/officeDocument/2006/relationships/slideLayout" Target="../slideLayouts/slideLayout2.xml"/><Relationship Id="rId4" Type="http://schemas.openxmlformats.org/officeDocument/2006/relationships/image" Target="../media/image12.jpg"/></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5.jpg"/><Relationship Id="rId4" Type="http://schemas.openxmlformats.org/officeDocument/2006/relationships/image" Target="../media/image14.jpg"/></Relationships>
</file>

<file path=ppt/slides/_rels/slide1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9.jpg"/><Relationship Id="rId5" Type="http://schemas.openxmlformats.org/officeDocument/2006/relationships/image" Target="../media/image18.jpg"/><Relationship Id="rId4" Type="http://schemas.openxmlformats.org/officeDocument/2006/relationships/image" Target="../media/image17.jpg"/></Relationships>
</file>

<file path=ppt/slides/_rels/slide15.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animoto.com/play/aY7pAvQZvxRt5kE8XGmSOA"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maps.google.com/"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3200400"/>
            <a:ext cx="7543800" cy="762000"/>
          </a:xfrm>
        </p:spPr>
        <p:txBody>
          <a:bodyPr/>
          <a:lstStyle/>
          <a:p>
            <a:pPr algn="ctr"/>
            <a:r>
              <a:rPr lang="en-US" sz="5400" dirty="0" smtClean="0">
                <a:solidFill>
                  <a:srgbClr val="0C2386"/>
                </a:solidFill>
              </a:rPr>
              <a:t>Quakertown Park</a:t>
            </a:r>
            <a:endParaRPr lang="en-US" sz="5400" dirty="0">
              <a:solidFill>
                <a:srgbClr val="0C2386"/>
              </a:solidFill>
            </a:endParaRPr>
          </a:p>
        </p:txBody>
      </p:sp>
      <p:sp>
        <p:nvSpPr>
          <p:cNvPr id="3" name="Subtitle 2"/>
          <p:cNvSpPr>
            <a:spLocks noGrp="1"/>
          </p:cNvSpPr>
          <p:nvPr>
            <p:ph type="subTitle" idx="1"/>
          </p:nvPr>
        </p:nvSpPr>
        <p:spPr>
          <a:xfrm>
            <a:off x="762000" y="3886200"/>
            <a:ext cx="6858000" cy="2209800"/>
          </a:xfrm>
        </p:spPr>
        <p:txBody>
          <a:bodyPr>
            <a:normAutofit fontScale="92500" lnSpcReduction="20000"/>
          </a:bodyPr>
          <a:lstStyle/>
          <a:p>
            <a:pPr algn="ctr"/>
            <a:r>
              <a:rPr lang="en-US" sz="3600" b="1" dirty="0" smtClean="0">
                <a:solidFill>
                  <a:srgbClr val="0C2386"/>
                </a:solidFill>
              </a:rPr>
              <a:t>Denton, Texas</a:t>
            </a:r>
          </a:p>
          <a:p>
            <a:pPr algn="ctr"/>
            <a:endParaRPr lang="en-US" dirty="0">
              <a:solidFill>
                <a:srgbClr val="0C2386"/>
              </a:solidFill>
            </a:endParaRPr>
          </a:p>
          <a:p>
            <a:pPr algn="ctr"/>
            <a:r>
              <a:rPr lang="en-US" sz="3500" b="1" dirty="0" smtClean="0">
                <a:solidFill>
                  <a:srgbClr val="0C2386"/>
                </a:solidFill>
              </a:rPr>
              <a:t>A Slideshow for 3</a:t>
            </a:r>
            <a:r>
              <a:rPr lang="en-US" sz="3500" b="1" baseline="30000" dirty="0" smtClean="0">
                <a:solidFill>
                  <a:srgbClr val="0C2386"/>
                </a:solidFill>
              </a:rPr>
              <a:t>rd</a:t>
            </a:r>
            <a:r>
              <a:rPr lang="en-US" sz="3500" b="1" dirty="0" smtClean="0">
                <a:solidFill>
                  <a:srgbClr val="0C2386"/>
                </a:solidFill>
              </a:rPr>
              <a:t>-grade Students</a:t>
            </a:r>
          </a:p>
          <a:p>
            <a:pPr algn="ctr"/>
            <a:r>
              <a:rPr lang="en-US" sz="3000" dirty="0" smtClean="0">
                <a:solidFill>
                  <a:srgbClr val="0C2386"/>
                </a:solidFill>
              </a:rPr>
              <a:t> by Judi Moreillon</a:t>
            </a:r>
          </a:p>
          <a:p>
            <a:pPr algn="ctr"/>
            <a:r>
              <a:rPr lang="en-US" sz="2200" dirty="0" smtClean="0">
                <a:solidFill>
                  <a:srgbClr val="0C2386"/>
                </a:solidFill>
              </a:rPr>
              <a:t>Denton Inquiry 4 Lifelong Learning</a:t>
            </a:r>
            <a:endParaRPr lang="en-US" sz="2200" dirty="0">
              <a:solidFill>
                <a:srgbClr val="0C2386"/>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9200" y="152400"/>
            <a:ext cx="3429000" cy="2571750"/>
          </a:xfrm>
          <a:prstGeom prst="rect">
            <a:avLst/>
          </a:prstGeom>
          <a:ln w="25400">
            <a:solidFill>
              <a:srgbClr val="0C2386"/>
            </a:solidFill>
          </a:ln>
        </p:spPr>
      </p:pic>
    </p:spTree>
    <p:extLst>
      <p:ext uri="{BB962C8B-B14F-4D97-AF65-F5344CB8AC3E}">
        <p14:creationId xmlns:p14="http://schemas.microsoft.com/office/powerpoint/2010/main" val="6896646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4572000"/>
            <a:ext cx="8686800" cy="1600200"/>
          </a:xfrm>
        </p:spPr>
        <p:txBody>
          <a:bodyPr>
            <a:normAutofit/>
          </a:bodyPr>
          <a:lstStyle/>
          <a:p>
            <a:pPr algn="ctr"/>
            <a:r>
              <a:rPr lang="en-US" sz="3600" dirty="0" smtClean="0">
                <a:solidFill>
                  <a:srgbClr val="0C2386"/>
                </a:solidFill>
              </a:rPr>
              <a:t>Who uses the buildings in Quakertown Park? For what do they use them?</a:t>
            </a:r>
            <a:endParaRPr lang="en-US" sz="3600" dirty="0">
              <a:solidFill>
                <a:srgbClr val="0C2386"/>
              </a:solidFill>
            </a:endParaRPr>
          </a:p>
        </p:txBody>
      </p:sp>
      <p:pic>
        <p:nvPicPr>
          <p:cNvPr id="8" name="Content Placeholder 7"/>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362200" y="533400"/>
            <a:ext cx="4114800" cy="4114800"/>
          </a:xfrm>
          <a:ln w="25400">
            <a:solidFill>
              <a:srgbClr val="FF0000"/>
            </a:solidFill>
          </a:ln>
        </p:spPr>
      </p:pic>
    </p:spTree>
    <p:extLst>
      <p:ext uri="{BB962C8B-B14F-4D97-AF65-F5344CB8AC3E}">
        <p14:creationId xmlns:p14="http://schemas.microsoft.com/office/powerpoint/2010/main" val="7651120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99064" y="5181600"/>
            <a:ext cx="1416336" cy="685800"/>
          </a:xfrm>
        </p:spPr>
        <p:txBody>
          <a:bodyPr>
            <a:normAutofit fontScale="90000"/>
          </a:bodyPr>
          <a:lstStyle/>
          <a:p>
            <a:pPr algn="ctr"/>
            <a:r>
              <a:rPr lang="en-US" sz="2400" dirty="0" smtClean="0">
                <a:solidFill>
                  <a:srgbClr val="0C2386"/>
                </a:solidFill>
              </a:rPr>
              <a:t>Emily Fowler Library</a:t>
            </a:r>
            <a:endParaRPr lang="en-US" sz="2400" dirty="0">
              <a:solidFill>
                <a:srgbClr val="0C2386"/>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533400"/>
            <a:ext cx="3505200" cy="2628900"/>
          </a:xfrm>
          <a:prstGeom prst="rect">
            <a:avLst/>
          </a:prstGeom>
          <a:ln w="25400">
            <a:solidFill>
              <a:srgbClr val="FF0000"/>
            </a:solidFill>
          </a:ln>
        </p:spPr>
      </p:pic>
      <p:sp>
        <p:nvSpPr>
          <p:cNvPr id="6" name="TextBox 5"/>
          <p:cNvSpPr txBox="1"/>
          <p:nvPr/>
        </p:nvSpPr>
        <p:spPr>
          <a:xfrm>
            <a:off x="4641669" y="457200"/>
            <a:ext cx="3962401" cy="2677656"/>
          </a:xfrm>
          <a:prstGeom prst="rect">
            <a:avLst/>
          </a:prstGeom>
          <a:noFill/>
        </p:spPr>
        <p:txBody>
          <a:bodyPr wrap="square" rtlCol="0">
            <a:spAutoFit/>
          </a:bodyPr>
          <a:lstStyle/>
          <a:p>
            <a:r>
              <a:rPr lang="en-US" sz="2400" dirty="0" smtClean="0"/>
              <a:t>The Emily Fowler Library is one branch of the Denton Public Library system. From the Internet, you can search the catalog to find out what books and other resources are available. (You can change the</a:t>
            </a:r>
            <a:endParaRPr lang="en-US" sz="2400" dirty="0"/>
          </a:p>
        </p:txBody>
      </p:sp>
      <p:sp>
        <p:nvSpPr>
          <p:cNvPr id="7" name="TextBox 6"/>
          <p:cNvSpPr txBox="1"/>
          <p:nvPr/>
        </p:nvSpPr>
        <p:spPr>
          <a:xfrm>
            <a:off x="762000" y="3124200"/>
            <a:ext cx="8001000" cy="1200329"/>
          </a:xfrm>
          <a:prstGeom prst="rect">
            <a:avLst/>
          </a:prstGeom>
          <a:noFill/>
          <a:ln>
            <a:noFill/>
          </a:ln>
        </p:spPr>
        <p:txBody>
          <a:bodyPr wrap="square" rtlCol="0">
            <a:spAutoFit/>
          </a:bodyPr>
          <a:lstStyle/>
          <a:p>
            <a:r>
              <a:rPr lang="en-US" sz="2400" dirty="0" smtClean="0"/>
              <a:t>catalog to different languages!) </a:t>
            </a:r>
            <a:r>
              <a:rPr lang="en-US" sz="2400" dirty="0"/>
              <a:t>On the website, you </a:t>
            </a:r>
            <a:r>
              <a:rPr lang="en-US" sz="2400" dirty="0" smtClean="0"/>
              <a:t>will also </a:t>
            </a:r>
            <a:r>
              <a:rPr lang="en-US" sz="2400" dirty="0"/>
              <a:t>find information </a:t>
            </a:r>
            <a:r>
              <a:rPr lang="en-US" sz="2400" dirty="0" smtClean="0"/>
              <a:t>about </a:t>
            </a:r>
            <a:r>
              <a:rPr lang="en-US" sz="2400" dirty="0" err="1" smtClean="0"/>
              <a:t>storytimes</a:t>
            </a:r>
            <a:r>
              <a:rPr lang="en-US" sz="2400" dirty="0" smtClean="0"/>
              <a:t> and events. </a:t>
            </a:r>
            <a:r>
              <a:rPr lang="en-US" sz="2400" dirty="0"/>
              <a:t>Check it out at: </a:t>
            </a:r>
            <a:r>
              <a:rPr lang="en-US" sz="2400" dirty="0">
                <a:solidFill>
                  <a:srgbClr val="0C2386"/>
                </a:solidFill>
                <a:hlinkClick r:id="rId3"/>
              </a:rPr>
              <a:t>http://</a:t>
            </a:r>
            <a:r>
              <a:rPr lang="en-US" sz="2400" dirty="0" smtClean="0">
                <a:solidFill>
                  <a:srgbClr val="0C2386"/>
                </a:solidFill>
                <a:hlinkClick r:id="rId3"/>
              </a:rPr>
              <a:t>library.cityofdenton.com</a:t>
            </a:r>
            <a:endParaRPr lang="en-US" sz="2400" dirty="0" smtClean="0">
              <a:solidFill>
                <a:srgbClr val="0C2386"/>
              </a:solidFill>
            </a:endParaRP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7383" y="4395321"/>
            <a:ext cx="7332617" cy="1472079"/>
          </a:xfrm>
          <a:prstGeom prst="rect">
            <a:avLst/>
          </a:prstGeom>
          <a:ln w="25400">
            <a:solidFill>
              <a:srgbClr val="0C2386"/>
            </a:solidFill>
          </a:ln>
        </p:spPr>
      </p:pic>
    </p:spTree>
    <p:extLst>
      <p:ext uri="{BB962C8B-B14F-4D97-AF65-F5344CB8AC3E}">
        <p14:creationId xmlns:p14="http://schemas.microsoft.com/office/powerpoint/2010/main" val="14793178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7620000" cy="1600200"/>
          </a:xfrm>
        </p:spPr>
        <p:txBody>
          <a:bodyPr>
            <a:normAutofit fontScale="90000"/>
          </a:bodyPr>
          <a:lstStyle/>
          <a:p>
            <a:pPr algn="ctr"/>
            <a:r>
              <a:rPr lang="en-US" sz="4000" dirty="0" smtClean="0">
                <a:solidFill>
                  <a:srgbClr val="0C2386"/>
                </a:solidFill>
              </a:rPr>
              <a:t>Who made the art in the park? </a:t>
            </a:r>
            <a:br>
              <a:rPr lang="en-US" sz="4000" dirty="0" smtClean="0">
                <a:solidFill>
                  <a:srgbClr val="0C2386"/>
                </a:solidFill>
              </a:rPr>
            </a:br>
            <a:r>
              <a:rPr lang="en-US" sz="4000" dirty="0" smtClean="0">
                <a:solidFill>
                  <a:srgbClr val="0C2386"/>
                </a:solidFill>
              </a:rPr>
              <a:t>Why do communities put art in parks?</a:t>
            </a:r>
            <a:endParaRPr lang="en-US" sz="4000" dirty="0">
              <a:solidFill>
                <a:srgbClr val="0C2386"/>
              </a:soli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43200" y="2399211"/>
            <a:ext cx="3454400" cy="2590800"/>
          </a:xfrm>
          <a:prstGeom prst="rect">
            <a:avLst/>
          </a:prstGeom>
          <a:ln w="19050">
            <a:solidFill>
              <a:srgbClr val="0C2386"/>
            </a:solidFill>
          </a:ln>
        </p:spPr>
      </p:pic>
      <p:pic>
        <p:nvPicPr>
          <p:cNvPr id="4" name="Content Placeholder 3"/>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rot="705291">
            <a:off x="5087160" y="452401"/>
            <a:ext cx="3191570" cy="2393678"/>
          </a:xfrm>
          <a:ln w="19050">
            <a:solidFill>
              <a:srgbClr val="0C2386"/>
            </a:solidFill>
          </a:ln>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1009102">
            <a:off x="710566" y="402034"/>
            <a:ext cx="3120661" cy="2340496"/>
          </a:xfrm>
          <a:prstGeom prst="rect">
            <a:avLst/>
          </a:prstGeom>
          <a:ln w="19050">
            <a:solidFill>
              <a:srgbClr val="0C2386"/>
            </a:solidFill>
          </a:ln>
        </p:spPr>
      </p:pic>
    </p:spTree>
    <p:extLst>
      <p:ext uri="{BB962C8B-B14F-4D97-AF65-F5344CB8AC3E}">
        <p14:creationId xmlns:p14="http://schemas.microsoft.com/office/powerpoint/2010/main" val="8913578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05200" y="4191000"/>
            <a:ext cx="4572000" cy="1828800"/>
          </a:xfrm>
        </p:spPr>
        <p:txBody>
          <a:bodyPr>
            <a:normAutofit fontScale="90000"/>
          </a:bodyPr>
          <a:lstStyle/>
          <a:p>
            <a:pPr algn="ctr"/>
            <a:r>
              <a:rPr lang="en-US" sz="2400" dirty="0" smtClean="0">
                <a:solidFill>
                  <a:srgbClr val="0C2386"/>
                </a:solidFill>
              </a:rPr>
              <a:t>In Memory of </a:t>
            </a:r>
            <a:br>
              <a:rPr lang="en-US" sz="2400" dirty="0" smtClean="0">
                <a:solidFill>
                  <a:srgbClr val="0C2386"/>
                </a:solidFill>
              </a:rPr>
            </a:br>
            <a:r>
              <a:rPr lang="en-US" sz="2400" dirty="0" smtClean="0">
                <a:solidFill>
                  <a:srgbClr val="0C2386"/>
                </a:solidFill>
              </a:rPr>
              <a:t>Betty Jane </a:t>
            </a:r>
            <a:r>
              <a:rPr lang="en-US" sz="2400" dirty="0" err="1" smtClean="0">
                <a:solidFill>
                  <a:srgbClr val="0C2386"/>
                </a:solidFill>
              </a:rPr>
              <a:t>Blazier</a:t>
            </a:r>
            <a:r>
              <a:rPr lang="en-US" sz="2400" dirty="0" smtClean="0">
                <a:solidFill>
                  <a:srgbClr val="0C2386"/>
                </a:solidFill>
              </a:rPr>
              <a:t/>
            </a:r>
            <a:br>
              <a:rPr lang="en-US" sz="2400" dirty="0" smtClean="0">
                <a:solidFill>
                  <a:srgbClr val="0C2386"/>
                </a:solidFill>
              </a:rPr>
            </a:br>
            <a:r>
              <a:rPr lang="en-US" sz="2400" dirty="0" smtClean="0">
                <a:solidFill>
                  <a:srgbClr val="0C2386"/>
                </a:solidFill>
              </a:rPr>
              <a:t>1915 – 1964</a:t>
            </a:r>
            <a:br>
              <a:rPr lang="en-US" sz="2400" dirty="0" smtClean="0">
                <a:solidFill>
                  <a:srgbClr val="0C2386"/>
                </a:solidFill>
              </a:rPr>
            </a:br>
            <a:r>
              <a:rPr lang="en-US" sz="2400" dirty="0" smtClean="0">
                <a:solidFill>
                  <a:srgbClr val="0C2386"/>
                </a:solidFill>
              </a:rPr>
              <a:t/>
            </a:r>
            <a:br>
              <a:rPr lang="en-US" sz="2400" dirty="0" smtClean="0">
                <a:solidFill>
                  <a:srgbClr val="0C2386"/>
                </a:solidFill>
              </a:rPr>
            </a:br>
            <a:r>
              <a:rPr lang="en-US" sz="2400" dirty="0" smtClean="0">
                <a:solidFill>
                  <a:srgbClr val="0C2386"/>
                </a:solidFill>
              </a:rPr>
              <a:t>Teacher and Friend of Children</a:t>
            </a:r>
            <a:endParaRPr lang="en-US" sz="2400" dirty="0">
              <a:solidFill>
                <a:srgbClr val="0C2386"/>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0" y="609600"/>
            <a:ext cx="3962400" cy="2971800"/>
          </a:xfrm>
          <a:prstGeom prst="rect">
            <a:avLst/>
          </a:prstGeom>
          <a:ln w="25400">
            <a:solidFill>
              <a:srgbClr val="FF0000"/>
            </a:solidFill>
          </a:ln>
        </p:spPr>
      </p:pic>
      <p:sp>
        <p:nvSpPr>
          <p:cNvPr id="5" name="TextBox 4"/>
          <p:cNvSpPr txBox="1"/>
          <p:nvPr/>
        </p:nvSpPr>
        <p:spPr>
          <a:xfrm>
            <a:off x="4876800" y="609600"/>
            <a:ext cx="3886200" cy="3046988"/>
          </a:xfrm>
          <a:prstGeom prst="rect">
            <a:avLst/>
          </a:prstGeom>
          <a:noFill/>
        </p:spPr>
        <p:txBody>
          <a:bodyPr wrap="square" rtlCol="0">
            <a:spAutoFit/>
          </a:bodyPr>
          <a:lstStyle/>
          <a:p>
            <a:r>
              <a:rPr lang="en-US" sz="2400" dirty="0" smtClean="0"/>
              <a:t>This concrete sculpture is near the Senior Center. It has openings that children can crawl through and a bench where a person can sit. There is no plaque that indicates who the artist was who created the sculpture but there  </a:t>
            </a:r>
            <a:endParaRPr lang="en-US" sz="2400" dirty="0"/>
          </a:p>
        </p:txBody>
      </p:sp>
      <p:sp>
        <p:nvSpPr>
          <p:cNvPr id="6" name="TextBox 5"/>
          <p:cNvSpPr txBox="1"/>
          <p:nvPr/>
        </p:nvSpPr>
        <p:spPr>
          <a:xfrm>
            <a:off x="723900" y="3581400"/>
            <a:ext cx="8001000" cy="830997"/>
          </a:xfrm>
          <a:prstGeom prst="rect">
            <a:avLst/>
          </a:prstGeom>
          <a:noFill/>
        </p:spPr>
        <p:txBody>
          <a:bodyPr wrap="square" rtlCol="0">
            <a:spAutoFit/>
          </a:bodyPr>
          <a:lstStyle/>
          <a:p>
            <a:r>
              <a:rPr lang="en-US" sz="2400" dirty="0"/>
              <a:t>i</a:t>
            </a:r>
            <a:r>
              <a:rPr lang="en-US" sz="2400" dirty="0" smtClean="0"/>
              <a:t>s a dedication to someone who was a “teacher and friend of children.”</a:t>
            </a:r>
            <a:endParaRPr lang="en-US" sz="2400" dirty="0"/>
          </a:p>
        </p:txBody>
      </p:sp>
    </p:spTree>
    <p:extLst>
      <p:ext uri="{BB962C8B-B14F-4D97-AF65-F5344CB8AC3E}">
        <p14:creationId xmlns:p14="http://schemas.microsoft.com/office/powerpoint/2010/main" val="19520823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7620000" cy="1600200"/>
          </a:xfrm>
        </p:spPr>
        <p:txBody>
          <a:bodyPr>
            <a:normAutofit/>
          </a:bodyPr>
          <a:lstStyle/>
          <a:p>
            <a:pPr algn="ctr"/>
            <a:r>
              <a:rPr lang="en-US" sz="3600" dirty="0" smtClean="0">
                <a:solidFill>
                  <a:srgbClr val="0C2386"/>
                </a:solidFill>
              </a:rPr>
              <a:t>What can we learn about the creeks </a:t>
            </a:r>
            <a:br>
              <a:rPr lang="en-US" sz="3600" dirty="0" smtClean="0">
                <a:solidFill>
                  <a:srgbClr val="0C2386"/>
                </a:solidFill>
              </a:rPr>
            </a:br>
            <a:r>
              <a:rPr lang="en-US" sz="3600" dirty="0" smtClean="0">
                <a:solidFill>
                  <a:srgbClr val="0C2386"/>
                </a:solidFill>
              </a:rPr>
              <a:t>in the park?</a:t>
            </a:r>
            <a:endParaRPr lang="en-US" sz="3600" dirty="0">
              <a:solidFill>
                <a:srgbClr val="0C2386"/>
              </a:solidFill>
            </a:endParaRP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032000" y="2438400"/>
            <a:ext cx="3149600" cy="2362200"/>
          </a:xfrm>
          <a:ln w="19050">
            <a:solidFill>
              <a:srgbClr val="0C2386"/>
            </a:solidFill>
          </a:ln>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63589" y="668383"/>
            <a:ext cx="3352800" cy="2514600"/>
          </a:xfrm>
          <a:prstGeom prst="rect">
            <a:avLst/>
          </a:prstGeom>
          <a:ln w="19050">
            <a:solidFill>
              <a:srgbClr val="0C2386"/>
            </a:solidFill>
          </a:ln>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25737" y="2514600"/>
            <a:ext cx="3048000" cy="2286000"/>
          </a:xfrm>
          <a:prstGeom prst="rect">
            <a:avLst/>
          </a:prstGeom>
          <a:ln w="19050">
            <a:solidFill>
              <a:srgbClr val="0C2386"/>
            </a:solidFill>
          </a:ln>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14400" y="685800"/>
            <a:ext cx="2743200" cy="2057400"/>
          </a:xfrm>
          <a:prstGeom prst="rect">
            <a:avLst/>
          </a:prstGeom>
          <a:ln w="19050">
            <a:solidFill>
              <a:srgbClr val="0C2386"/>
            </a:solidFill>
          </a:ln>
        </p:spPr>
      </p:pic>
    </p:spTree>
    <p:extLst>
      <p:ext uri="{BB962C8B-B14F-4D97-AF65-F5344CB8AC3E}">
        <p14:creationId xmlns:p14="http://schemas.microsoft.com/office/powerpoint/2010/main" val="1857046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0"/>
            <a:ext cx="6781800" cy="838200"/>
          </a:xfrm>
        </p:spPr>
        <p:txBody>
          <a:bodyPr>
            <a:normAutofit/>
          </a:bodyPr>
          <a:lstStyle/>
          <a:p>
            <a:r>
              <a:rPr lang="en-US" sz="2400" dirty="0" smtClean="0">
                <a:solidFill>
                  <a:srgbClr val="0C2386"/>
                </a:solidFill>
              </a:rPr>
              <a:t>Two Creeks and Two Bridges</a:t>
            </a:r>
            <a:endParaRPr lang="en-US" sz="2400" dirty="0">
              <a:solidFill>
                <a:srgbClr val="0C2386"/>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19800" y="4076700"/>
            <a:ext cx="2489200" cy="1866900"/>
          </a:xfrm>
          <a:prstGeom prst="rect">
            <a:avLst/>
          </a:prstGeom>
          <a:ln w="25400">
            <a:solidFill>
              <a:srgbClr val="0C2386"/>
            </a:solidFill>
          </a:ln>
        </p:spPr>
      </p:pic>
      <p:sp>
        <p:nvSpPr>
          <p:cNvPr id="5" name="TextBox 4"/>
          <p:cNvSpPr txBox="1"/>
          <p:nvPr/>
        </p:nvSpPr>
        <p:spPr>
          <a:xfrm>
            <a:off x="5562600" y="609600"/>
            <a:ext cx="3276601" cy="3416320"/>
          </a:xfrm>
          <a:prstGeom prst="rect">
            <a:avLst/>
          </a:prstGeom>
          <a:noFill/>
        </p:spPr>
        <p:txBody>
          <a:bodyPr wrap="square" rtlCol="0">
            <a:spAutoFit/>
          </a:bodyPr>
          <a:lstStyle/>
          <a:p>
            <a:r>
              <a:rPr lang="en-US" sz="2400" dirty="0" smtClean="0"/>
              <a:t>In Quakertown Park, there are two creeks – the Cottonwood Creek and the Pecan Creek. The creeks meet </a:t>
            </a:r>
            <a:r>
              <a:rPr lang="en-US" sz="2400" dirty="0"/>
              <a:t>in the park </a:t>
            </a:r>
            <a:r>
              <a:rPr lang="en-US" sz="2400" dirty="0" smtClean="0"/>
              <a:t>and become one. There are also two bridges, one crosses over each of the creeks. The</a:t>
            </a:r>
            <a:endParaRPr lang="en-US" sz="2400"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703409"/>
            <a:ext cx="4453493" cy="3340120"/>
          </a:xfrm>
          <a:prstGeom prst="rect">
            <a:avLst/>
          </a:prstGeom>
          <a:ln w="25400">
            <a:solidFill>
              <a:srgbClr val="0C2386"/>
            </a:solidFill>
          </a:ln>
        </p:spPr>
      </p:pic>
      <p:sp>
        <p:nvSpPr>
          <p:cNvPr id="7" name="TextBox 6"/>
          <p:cNvSpPr txBox="1"/>
          <p:nvPr/>
        </p:nvSpPr>
        <p:spPr>
          <a:xfrm>
            <a:off x="762000" y="4114800"/>
            <a:ext cx="5181600" cy="1569660"/>
          </a:xfrm>
          <a:prstGeom prst="rect">
            <a:avLst/>
          </a:prstGeom>
          <a:noFill/>
        </p:spPr>
        <p:txBody>
          <a:bodyPr wrap="square" rtlCol="0">
            <a:spAutoFit/>
          </a:bodyPr>
          <a:lstStyle/>
          <a:p>
            <a:r>
              <a:rPr lang="en-US" sz="2400" dirty="0"/>
              <a:t>Festival </a:t>
            </a:r>
            <a:r>
              <a:rPr lang="en-US" sz="2400" dirty="0" smtClean="0"/>
              <a:t>Bridge has </a:t>
            </a:r>
            <a:r>
              <a:rPr lang="en-US" sz="2400" dirty="0"/>
              <a:t>a sign that says it was dedicated in July 1998</a:t>
            </a:r>
            <a:r>
              <a:rPr lang="en-US" sz="2400" dirty="0" smtClean="0"/>
              <a:t>. The bridges get very crowded during events held in the park.</a:t>
            </a:r>
            <a:endParaRPr lang="en-US" sz="2400" dirty="0"/>
          </a:p>
        </p:txBody>
      </p:sp>
    </p:spTree>
    <p:extLst>
      <p:ext uri="{BB962C8B-B14F-4D97-AF65-F5344CB8AC3E}">
        <p14:creationId xmlns:p14="http://schemas.microsoft.com/office/powerpoint/2010/main" val="5800992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7620000" cy="1600200"/>
          </a:xfrm>
        </p:spPr>
        <p:txBody>
          <a:bodyPr>
            <a:normAutofit/>
          </a:bodyPr>
          <a:lstStyle/>
          <a:p>
            <a:pPr algn="ctr"/>
            <a:r>
              <a:rPr lang="en-US" sz="3600" dirty="0" smtClean="0">
                <a:solidFill>
                  <a:srgbClr val="0C2386"/>
                </a:solidFill>
              </a:rPr>
              <a:t>Who takes care of the park? </a:t>
            </a:r>
            <a:br>
              <a:rPr lang="en-US" sz="3600" dirty="0" smtClean="0">
                <a:solidFill>
                  <a:srgbClr val="0C2386"/>
                </a:solidFill>
              </a:rPr>
            </a:br>
            <a:r>
              <a:rPr lang="en-US" sz="3600" dirty="0" smtClean="0">
                <a:solidFill>
                  <a:srgbClr val="0C2386"/>
                </a:solidFill>
              </a:rPr>
              <a:t>How do they do it?</a:t>
            </a:r>
            <a:endParaRPr lang="en-US" sz="3600" dirty="0">
              <a:solidFill>
                <a:srgbClr val="0C2386"/>
              </a:solidFill>
            </a:endParaRPr>
          </a:p>
        </p:txBody>
      </p:sp>
      <p:pic>
        <p:nvPicPr>
          <p:cNvPr id="9" name="Content Placeholder 8"/>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rot="20562601">
            <a:off x="364648" y="1895717"/>
            <a:ext cx="8397230" cy="1679446"/>
          </a:xfrm>
        </p:spPr>
      </p:pic>
    </p:spTree>
    <p:extLst>
      <p:ext uri="{BB962C8B-B14F-4D97-AF65-F5344CB8AC3E}">
        <p14:creationId xmlns:p14="http://schemas.microsoft.com/office/powerpoint/2010/main" val="240334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486400"/>
            <a:ext cx="7696200" cy="685800"/>
          </a:xfrm>
        </p:spPr>
        <p:txBody>
          <a:bodyPr>
            <a:normAutofit/>
          </a:bodyPr>
          <a:lstStyle/>
          <a:p>
            <a:pPr algn="r"/>
            <a:r>
              <a:rPr lang="en-US" sz="2400" dirty="0" smtClean="0">
                <a:solidFill>
                  <a:srgbClr val="0C2386"/>
                </a:solidFill>
              </a:rPr>
              <a:t>Caring for Our Park</a:t>
            </a:r>
            <a:endParaRPr lang="en-US" sz="2400" dirty="0">
              <a:solidFill>
                <a:srgbClr val="0C2386"/>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399" y="762000"/>
            <a:ext cx="2286002" cy="2435797"/>
          </a:xfrm>
          <a:prstGeom prst="rect">
            <a:avLst/>
          </a:prstGeom>
          <a:ln w="25400">
            <a:solidFill>
              <a:srgbClr val="C00000"/>
            </a:solidFill>
          </a:ln>
        </p:spPr>
      </p:pic>
      <p:sp>
        <p:nvSpPr>
          <p:cNvPr id="5" name="TextBox 4"/>
          <p:cNvSpPr txBox="1"/>
          <p:nvPr/>
        </p:nvSpPr>
        <p:spPr>
          <a:xfrm>
            <a:off x="3657600" y="762000"/>
            <a:ext cx="4876801" cy="2677656"/>
          </a:xfrm>
          <a:prstGeom prst="rect">
            <a:avLst/>
          </a:prstGeom>
          <a:noFill/>
        </p:spPr>
        <p:txBody>
          <a:bodyPr wrap="square" rtlCol="0">
            <a:spAutoFit/>
          </a:bodyPr>
          <a:lstStyle/>
          <a:p>
            <a:r>
              <a:rPr lang="en-US" sz="2400" dirty="0" smtClean="0"/>
              <a:t>Quakertown Park belongs to everyone who lives in Denton. Some people are paid by the citizens of Denton to take care of the park. They mow the grass, take care of the plants, and remove the recycling and trash. Since the park belongs to everyone, everyone is  </a:t>
            </a:r>
            <a:endParaRPr lang="en-US" sz="2400" dirty="0"/>
          </a:p>
        </p:txBody>
      </p:sp>
      <p:sp>
        <p:nvSpPr>
          <p:cNvPr id="6" name="TextBox 5"/>
          <p:cNvSpPr txBox="1"/>
          <p:nvPr/>
        </p:nvSpPr>
        <p:spPr>
          <a:xfrm>
            <a:off x="914398" y="3352800"/>
            <a:ext cx="7543802" cy="830997"/>
          </a:xfrm>
          <a:prstGeom prst="rect">
            <a:avLst/>
          </a:prstGeom>
          <a:noFill/>
        </p:spPr>
        <p:txBody>
          <a:bodyPr wrap="square" rtlCol="0">
            <a:spAutoFit/>
          </a:bodyPr>
          <a:lstStyle/>
          <a:p>
            <a:r>
              <a:rPr lang="en-US" sz="2400" dirty="0" smtClean="0"/>
              <a:t>responsible for keeping the park clean. This is one way to show respect for each other and for our community. </a:t>
            </a:r>
            <a:endParaRPr lang="en-US" sz="2400"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47453" y="4343400"/>
            <a:ext cx="2743200" cy="2057400"/>
          </a:xfrm>
          <a:prstGeom prst="rect">
            <a:avLst/>
          </a:prstGeom>
          <a:solidFill>
            <a:srgbClr val="0C2386"/>
          </a:solidFill>
          <a:ln w="25400">
            <a:solidFill>
              <a:srgbClr val="C00000"/>
            </a:solidFill>
          </a:ln>
        </p:spPr>
      </p:pic>
    </p:spTree>
    <p:extLst>
      <p:ext uri="{BB962C8B-B14F-4D97-AF65-F5344CB8AC3E}">
        <p14:creationId xmlns:p14="http://schemas.microsoft.com/office/powerpoint/2010/main" val="18003949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562600"/>
            <a:ext cx="8001000" cy="914400"/>
          </a:xfrm>
        </p:spPr>
        <p:txBody>
          <a:bodyPr>
            <a:normAutofit fontScale="90000"/>
          </a:bodyPr>
          <a:lstStyle/>
          <a:p>
            <a:pPr algn="ctr"/>
            <a:r>
              <a:rPr lang="en-US" sz="2000" b="1" dirty="0">
                <a:solidFill>
                  <a:srgbClr val="0C2386"/>
                </a:solidFill>
                <a:latin typeface="+mn-lt"/>
              </a:rPr>
              <a:t>Created by </a:t>
            </a:r>
            <a:r>
              <a:rPr lang="en-US" sz="2000" b="1" dirty="0" smtClean="0">
                <a:solidFill>
                  <a:srgbClr val="0C2386"/>
                </a:solidFill>
                <a:latin typeface="+mn-lt"/>
              </a:rPr>
              <a:t>Judi Moreillon. </a:t>
            </a:r>
            <a:r>
              <a:rPr lang="en-US" sz="2000" b="1" dirty="0">
                <a:solidFill>
                  <a:srgbClr val="0C2386"/>
                </a:solidFill>
                <a:latin typeface="+mn-lt"/>
              </a:rPr>
              <a:t>Licensed under the Creative Commons Attribution–Noncommercial–Share Alike 2.5 License: http://creativecommons.org/licenses/by-nc-sa/2.5/.</a:t>
            </a:r>
            <a:r>
              <a:rPr lang="en-US" sz="3600" dirty="0"/>
              <a:t/>
            </a:r>
            <a:br>
              <a:rPr lang="en-US" sz="3600" dirty="0"/>
            </a:br>
            <a:endParaRPr lang="en-US" sz="3600" dirty="0">
              <a:solidFill>
                <a:srgbClr val="0C2386"/>
              </a:solidFill>
            </a:endParaRPr>
          </a:p>
        </p:txBody>
      </p:sp>
      <p:sp>
        <p:nvSpPr>
          <p:cNvPr id="3" name="Content Placeholder 2"/>
          <p:cNvSpPr>
            <a:spLocks noGrp="1"/>
          </p:cNvSpPr>
          <p:nvPr>
            <p:ph idx="1"/>
          </p:nvPr>
        </p:nvSpPr>
        <p:spPr>
          <a:xfrm>
            <a:off x="457200" y="914400"/>
            <a:ext cx="8382000" cy="4343400"/>
          </a:xfrm>
        </p:spPr>
        <p:txBody>
          <a:bodyPr>
            <a:normAutofit/>
          </a:bodyPr>
          <a:lstStyle/>
          <a:p>
            <a:r>
              <a:rPr lang="en-US" sz="2800" b="1" dirty="0" smtClean="0">
                <a:solidFill>
                  <a:srgbClr val="0C2386"/>
                </a:solidFill>
              </a:rPr>
              <a:t>All photographs </a:t>
            </a:r>
            <a:r>
              <a:rPr lang="en-US" sz="2800" b="1" dirty="0" smtClean="0">
                <a:solidFill>
                  <a:srgbClr val="0C2386"/>
                </a:solidFill>
              </a:rPr>
              <a:t>in this </a:t>
            </a:r>
            <a:r>
              <a:rPr lang="en-US" sz="2800" b="1" dirty="0" smtClean="0">
                <a:solidFill>
                  <a:srgbClr val="0C2386"/>
                </a:solidFill>
              </a:rPr>
              <a:t>presentation were taken </a:t>
            </a:r>
          </a:p>
          <a:p>
            <a:pPr marL="0" indent="0">
              <a:buNone/>
            </a:pPr>
            <a:r>
              <a:rPr lang="en-US" sz="2800" b="1" dirty="0">
                <a:solidFill>
                  <a:srgbClr val="0C2386"/>
                </a:solidFill>
              </a:rPr>
              <a:t>	</a:t>
            </a:r>
            <a:r>
              <a:rPr lang="en-US" sz="2800" b="1" dirty="0" smtClean="0">
                <a:solidFill>
                  <a:srgbClr val="0C2386"/>
                </a:solidFill>
              </a:rPr>
              <a:t>by Judi Moreillon in December 2013</a:t>
            </a:r>
            <a:br>
              <a:rPr lang="en-US" sz="2800" b="1" dirty="0" smtClean="0">
                <a:solidFill>
                  <a:srgbClr val="0C2386"/>
                </a:solidFill>
              </a:rPr>
            </a:br>
            <a:endParaRPr lang="en-US" sz="2800" b="1" dirty="0" smtClean="0">
              <a:solidFill>
                <a:srgbClr val="0C2386"/>
              </a:solidFill>
            </a:endParaRPr>
          </a:p>
          <a:p>
            <a:r>
              <a:rPr lang="en-US" sz="2800" b="1" dirty="0" smtClean="0">
                <a:solidFill>
                  <a:srgbClr val="0C2386"/>
                </a:solidFill>
              </a:rPr>
              <a:t>All photo collages were created at PicMonkey.com</a:t>
            </a:r>
          </a:p>
          <a:p>
            <a:pPr marL="0" indent="0">
              <a:buNone/>
            </a:pPr>
            <a:endParaRPr lang="en-US" sz="2800" b="1" dirty="0">
              <a:solidFill>
                <a:srgbClr val="0C2386"/>
              </a:solidFill>
            </a:endParaRPr>
          </a:p>
          <a:p>
            <a:r>
              <a:rPr lang="en-US" sz="2800" b="1" dirty="0">
                <a:solidFill>
                  <a:srgbClr val="0C2386"/>
                </a:solidFill>
              </a:rPr>
              <a:t>Introductory </a:t>
            </a:r>
            <a:r>
              <a:rPr lang="en-US" sz="2800" b="1" dirty="0" err="1">
                <a:solidFill>
                  <a:srgbClr val="0C2386"/>
                </a:solidFill>
              </a:rPr>
              <a:t>Animoto</a:t>
            </a:r>
            <a:r>
              <a:rPr lang="en-US" sz="2800" b="1" dirty="0">
                <a:solidFill>
                  <a:srgbClr val="0C2386"/>
                </a:solidFill>
              </a:rPr>
              <a:t> Video at: </a:t>
            </a:r>
            <a:r>
              <a:rPr lang="en-US" sz="2000" b="1" dirty="0">
                <a:solidFill>
                  <a:srgbClr val="0C2386"/>
                </a:solidFill>
                <a:hlinkClick r:id="rId3"/>
              </a:rPr>
              <a:t>http://</a:t>
            </a:r>
            <a:r>
              <a:rPr lang="en-US" sz="2000" b="1" dirty="0" smtClean="0">
                <a:solidFill>
                  <a:srgbClr val="0C2386"/>
                </a:solidFill>
                <a:hlinkClick r:id="rId3"/>
              </a:rPr>
              <a:t>animoto.com/play/aY7pAvQZvxRt5kE8XGmSOA</a:t>
            </a:r>
            <a:endParaRPr lang="en-US" sz="2000" b="1" dirty="0" smtClean="0">
              <a:solidFill>
                <a:srgbClr val="0C2386"/>
              </a:solidFill>
            </a:endParaRPr>
          </a:p>
          <a:p>
            <a:endParaRPr lang="en-US" sz="2000" b="1" dirty="0">
              <a:solidFill>
                <a:srgbClr val="0C2386"/>
              </a:solidFill>
            </a:endParaRPr>
          </a:p>
          <a:p>
            <a:r>
              <a:rPr lang="en-US" sz="3000" b="1" dirty="0" smtClean="0">
                <a:solidFill>
                  <a:srgbClr val="0C2386"/>
                </a:solidFill>
              </a:rPr>
              <a:t>Map Created at Google Maps: </a:t>
            </a:r>
            <a:r>
              <a:rPr lang="en-US" sz="2100" b="1" dirty="0" smtClean="0">
                <a:solidFill>
                  <a:srgbClr val="0C2386"/>
                </a:solidFill>
                <a:hlinkClick r:id="rId4"/>
              </a:rPr>
              <a:t>http://maps.google.com</a:t>
            </a:r>
            <a:endParaRPr lang="en-US" sz="2100" b="1" dirty="0" smtClean="0">
              <a:solidFill>
                <a:srgbClr val="0C2386"/>
              </a:solidFill>
            </a:endParaRPr>
          </a:p>
          <a:p>
            <a:pPr marL="0" indent="0">
              <a:buNone/>
            </a:pPr>
            <a:endParaRPr lang="en-US" sz="2100" b="1" dirty="0" smtClean="0">
              <a:solidFill>
                <a:srgbClr val="0C2386"/>
              </a:solidFill>
            </a:endParaRPr>
          </a:p>
          <a:p>
            <a:pPr marL="0" indent="0">
              <a:buNone/>
            </a:pPr>
            <a:endParaRPr lang="en-US" dirty="0"/>
          </a:p>
        </p:txBody>
      </p:sp>
    </p:spTree>
    <p:extLst>
      <p:ext uri="{BB962C8B-B14F-4D97-AF65-F5344CB8AC3E}">
        <p14:creationId xmlns:p14="http://schemas.microsoft.com/office/powerpoint/2010/main" val="12484320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0"/>
            <a:ext cx="8229600" cy="1600200"/>
          </a:xfrm>
        </p:spPr>
        <p:txBody>
          <a:bodyPr>
            <a:noAutofit/>
          </a:bodyPr>
          <a:lstStyle/>
          <a:p>
            <a:r>
              <a:rPr lang="en-US" sz="3200" dirty="0" smtClean="0">
                <a:solidFill>
                  <a:srgbClr val="0C2386"/>
                </a:solidFill>
              </a:rPr>
              <a:t>How have </a:t>
            </a:r>
            <a:br>
              <a:rPr lang="en-US" sz="3200" dirty="0" smtClean="0">
                <a:solidFill>
                  <a:srgbClr val="0C2386"/>
                </a:solidFill>
              </a:rPr>
            </a:br>
            <a:r>
              <a:rPr lang="en-US" sz="3200" dirty="0" smtClean="0">
                <a:solidFill>
                  <a:srgbClr val="0C2386"/>
                </a:solidFill>
              </a:rPr>
              <a:t>individual people, events, and ideas influenced the history our community?</a:t>
            </a:r>
            <a:endParaRPr lang="en-US" sz="3200" dirty="0">
              <a:solidFill>
                <a:srgbClr val="0C2386"/>
              </a:solidFill>
            </a:endParaRPr>
          </a:p>
        </p:txBody>
      </p:sp>
      <p:sp>
        <p:nvSpPr>
          <p:cNvPr id="3" name="Content Placeholder 2"/>
          <p:cNvSpPr>
            <a:spLocks noGrp="1"/>
          </p:cNvSpPr>
          <p:nvPr>
            <p:ph idx="1"/>
          </p:nvPr>
        </p:nvSpPr>
        <p:spPr>
          <a:xfrm>
            <a:off x="4267200" y="685800"/>
            <a:ext cx="4038600" cy="4038600"/>
          </a:xfrm>
        </p:spPr>
        <p:txBody>
          <a:bodyPr>
            <a:normAutofit fontScale="25000" lnSpcReduction="20000"/>
          </a:bodyPr>
          <a:lstStyle/>
          <a:p>
            <a:pPr marL="0" indent="0">
              <a:buNone/>
            </a:pPr>
            <a:endParaRPr lang="en-US" sz="11200" dirty="0" smtClean="0"/>
          </a:p>
          <a:p>
            <a:r>
              <a:rPr lang="en-US" sz="11200" dirty="0" smtClean="0">
                <a:solidFill>
                  <a:srgbClr val="0C2386"/>
                </a:solidFill>
              </a:rPr>
              <a:t>What can we learn about the history of our nation through a study of Quakertown Park?</a:t>
            </a:r>
          </a:p>
          <a:p>
            <a:r>
              <a:rPr lang="en-US" sz="11200" dirty="0">
                <a:solidFill>
                  <a:srgbClr val="0C2386"/>
                </a:solidFill>
              </a:rPr>
              <a:t>What can we learn about the history of </a:t>
            </a:r>
            <a:r>
              <a:rPr lang="en-US" sz="11200" dirty="0" smtClean="0">
                <a:solidFill>
                  <a:srgbClr val="0C2386"/>
                </a:solidFill>
              </a:rPr>
              <a:t>our state through </a:t>
            </a:r>
            <a:r>
              <a:rPr lang="en-US" sz="11200" dirty="0">
                <a:solidFill>
                  <a:srgbClr val="0C2386"/>
                </a:solidFill>
              </a:rPr>
              <a:t>a study of Quakertown Park</a:t>
            </a:r>
            <a:r>
              <a:rPr lang="en-US" sz="11200" dirty="0" smtClean="0">
                <a:solidFill>
                  <a:srgbClr val="0C2386"/>
                </a:solidFill>
              </a:rPr>
              <a:t>?</a:t>
            </a:r>
          </a:p>
          <a:p>
            <a:r>
              <a:rPr lang="en-US" sz="11200" dirty="0">
                <a:solidFill>
                  <a:srgbClr val="0C2386"/>
                </a:solidFill>
              </a:rPr>
              <a:t>What can we learn about the history of our </a:t>
            </a:r>
            <a:r>
              <a:rPr lang="en-US" sz="11200" dirty="0" smtClean="0">
                <a:solidFill>
                  <a:srgbClr val="0C2386"/>
                </a:solidFill>
              </a:rPr>
              <a:t>city through </a:t>
            </a:r>
            <a:r>
              <a:rPr lang="en-US" sz="11200" dirty="0">
                <a:solidFill>
                  <a:srgbClr val="0C2386"/>
                </a:solidFill>
              </a:rPr>
              <a:t>a study of Quakertown Park?</a:t>
            </a:r>
          </a:p>
          <a:p>
            <a:endParaRPr lang="en-US" sz="9000" dirty="0">
              <a:solidFill>
                <a:srgbClr val="0C2386"/>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457200"/>
            <a:ext cx="2971800" cy="3962400"/>
          </a:xfrm>
          <a:prstGeom prst="rect">
            <a:avLst/>
          </a:prstGeom>
          <a:ln w="25400">
            <a:solidFill>
              <a:srgbClr val="FF0000"/>
            </a:solidFill>
          </a:ln>
        </p:spPr>
      </p:pic>
    </p:spTree>
    <p:extLst>
      <p:ext uri="{BB962C8B-B14F-4D97-AF65-F5344CB8AC3E}">
        <p14:creationId xmlns:p14="http://schemas.microsoft.com/office/powerpoint/2010/main" val="1567961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7620000" cy="1600200"/>
          </a:xfrm>
        </p:spPr>
        <p:txBody>
          <a:bodyPr>
            <a:normAutofit/>
          </a:bodyPr>
          <a:lstStyle/>
          <a:p>
            <a:pPr algn="ctr"/>
            <a:r>
              <a:rPr lang="en-US" sz="4000" dirty="0" smtClean="0">
                <a:solidFill>
                  <a:srgbClr val="0C2386"/>
                </a:solidFill>
              </a:rPr>
              <a:t>Where is Quakertown Park located?</a:t>
            </a:r>
            <a:endParaRPr lang="en-US" sz="4000" dirty="0">
              <a:solidFill>
                <a:srgbClr val="0C2386"/>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90800" y="914400"/>
            <a:ext cx="3932136" cy="3886200"/>
          </a:xfrm>
          <a:ln w="25400">
            <a:solidFill>
              <a:srgbClr val="FF0000"/>
            </a:solidFill>
          </a:ln>
        </p:spPr>
      </p:pic>
    </p:spTree>
    <p:extLst>
      <p:ext uri="{BB962C8B-B14F-4D97-AF65-F5344CB8AC3E}">
        <p14:creationId xmlns:p14="http://schemas.microsoft.com/office/powerpoint/2010/main" val="3053983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7620000" cy="1600200"/>
          </a:xfrm>
        </p:spPr>
        <p:txBody>
          <a:bodyPr>
            <a:normAutofit/>
          </a:bodyPr>
          <a:lstStyle/>
          <a:p>
            <a:pPr algn="ctr"/>
            <a:r>
              <a:rPr lang="en-US" sz="4000" dirty="0" smtClean="0">
                <a:solidFill>
                  <a:srgbClr val="0C2386"/>
                </a:solidFill>
              </a:rPr>
              <a:t>What do all the Quakertown Park signs mean?</a:t>
            </a:r>
            <a:endParaRPr lang="en-US" sz="4000" dirty="0">
              <a:solidFill>
                <a:srgbClr val="0C2386"/>
              </a:solidFill>
            </a:endParaRPr>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590800" y="685800"/>
            <a:ext cx="3886200" cy="3886200"/>
          </a:xfrm>
          <a:ln w="25400">
            <a:solidFill>
              <a:srgbClr val="FF0000"/>
            </a:solidFill>
          </a:ln>
        </p:spPr>
      </p:pic>
    </p:spTree>
    <p:extLst>
      <p:ext uri="{BB962C8B-B14F-4D97-AF65-F5344CB8AC3E}">
        <p14:creationId xmlns:p14="http://schemas.microsoft.com/office/powerpoint/2010/main" val="6941058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solidFill>
                  <a:srgbClr val="0C2386"/>
                </a:solidFill>
              </a:rPr>
              <a:t>Quakertown Park Sign</a:t>
            </a:r>
            <a:endParaRPr lang="en-US" sz="2400" dirty="0">
              <a:solidFill>
                <a:srgbClr val="0C2386"/>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0809" y="609600"/>
            <a:ext cx="3905251" cy="5812466"/>
          </a:xfrm>
          <a:prstGeom prst="rect">
            <a:avLst/>
          </a:prstGeom>
          <a:ln w="25400">
            <a:solidFill>
              <a:srgbClr val="0C2386"/>
            </a:solidFill>
          </a:ln>
        </p:spPr>
      </p:pic>
      <p:sp>
        <p:nvSpPr>
          <p:cNvPr id="5" name="TextBox 4"/>
          <p:cNvSpPr txBox="1"/>
          <p:nvPr/>
        </p:nvSpPr>
        <p:spPr>
          <a:xfrm>
            <a:off x="687977" y="838200"/>
            <a:ext cx="3429000" cy="4524315"/>
          </a:xfrm>
          <a:prstGeom prst="rect">
            <a:avLst/>
          </a:prstGeom>
          <a:noFill/>
        </p:spPr>
        <p:txBody>
          <a:bodyPr wrap="square" rtlCol="0">
            <a:spAutoFit/>
          </a:bodyPr>
          <a:lstStyle/>
          <a:p>
            <a:r>
              <a:rPr lang="en-US" sz="2400" dirty="0" smtClean="0"/>
              <a:t>     In </a:t>
            </a:r>
            <a:r>
              <a:rPr lang="en-US" sz="2400" dirty="0"/>
              <a:t>the early </a:t>
            </a:r>
            <a:r>
              <a:rPr lang="en-US" sz="2400" b="1" dirty="0">
                <a:solidFill>
                  <a:srgbClr val="0C2386"/>
                </a:solidFill>
              </a:rPr>
              <a:t>1880s</a:t>
            </a:r>
            <a:r>
              <a:rPr lang="en-US" sz="2400" b="1" dirty="0"/>
              <a:t>, </a:t>
            </a:r>
            <a:r>
              <a:rPr lang="en-US" sz="2400" dirty="0"/>
              <a:t>Quakertown emerged as a thriving </a:t>
            </a:r>
            <a:r>
              <a:rPr lang="en-US" sz="2400" b="1" dirty="0">
                <a:solidFill>
                  <a:srgbClr val="0C2386"/>
                </a:solidFill>
              </a:rPr>
              <a:t>African American community </a:t>
            </a:r>
            <a:r>
              <a:rPr lang="en-US" sz="2400" dirty="0"/>
              <a:t>in the heart </a:t>
            </a:r>
            <a:r>
              <a:rPr lang="en-US" sz="2400" dirty="0" smtClean="0"/>
              <a:t>of </a:t>
            </a:r>
            <a:r>
              <a:rPr lang="en-US" sz="2400" dirty="0"/>
              <a:t>Denton. Quakertown </a:t>
            </a:r>
            <a:r>
              <a:rPr lang="en-US" sz="2400" b="1" dirty="0">
                <a:solidFill>
                  <a:srgbClr val="0C2386"/>
                </a:solidFill>
              </a:rPr>
              <a:t>flourished through 1920</a:t>
            </a:r>
            <a:r>
              <a:rPr lang="en-US" sz="2400" dirty="0"/>
              <a:t>, its growth due in part to its location near the city square and the </a:t>
            </a:r>
            <a:r>
              <a:rPr lang="en-US" sz="2400" b="1" dirty="0">
                <a:solidFill>
                  <a:srgbClr val="0C2386"/>
                </a:solidFill>
              </a:rPr>
              <a:t>opportunities</a:t>
            </a:r>
            <a:r>
              <a:rPr lang="en-US" sz="2400" dirty="0"/>
              <a:t> it provided African Americans. </a:t>
            </a:r>
          </a:p>
        </p:txBody>
      </p:sp>
    </p:spTree>
    <p:extLst>
      <p:ext uri="{BB962C8B-B14F-4D97-AF65-F5344CB8AC3E}">
        <p14:creationId xmlns:p14="http://schemas.microsoft.com/office/powerpoint/2010/main" val="36491394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62000" y="609600"/>
            <a:ext cx="7543800" cy="5170646"/>
          </a:xfrm>
          <a:prstGeom prst="rect">
            <a:avLst/>
          </a:prstGeom>
          <a:noFill/>
        </p:spPr>
        <p:txBody>
          <a:bodyPr wrap="square" rtlCol="0">
            <a:spAutoFit/>
          </a:bodyPr>
          <a:lstStyle/>
          <a:p>
            <a:r>
              <a:rPr lang="en-US" sz="2400" dirty="0" smtClean="0"/>
              <a:t>The </a:t>
            </a:r>
            <a:r>
              <a:rPr lang="en-US" sz="2400" dirty="0"/>
              <a:t>community was bounded by Withers Street on the north, Oakland Avenue on the west, Bell Avenue on the east, and by Cottonwood and Pecan Creeks on the south. Although many of the residents </a:t>
            </a:r>
            <a:r>
              <a:rPr lang="en-US" sz="2400" b="1" dirty="0">
                <a:solidFill>
                  <a:srgbClr val="0C2386"/>
                </a:solidFill>
              </a:rPr>
              <a:t>worked for businesses </a:t>
            </a:r>
            <a:r>
              <a:rPr lang="en-US" sz="2400" dirty="0"/>
              <a:t>on the nearby city square, at the </a:t>
            </a:r>
            <a:r>
              <a:rPr lang="en-US" sz="2400" b="1" dirty="0">
                <a:solidFill>
                  <a:srgbClr val="0C2386"/>
                </a:solidFill>
              </a:rPr>
              <a:t>College of Instructional Arts </a:t>
            </a:r>
            <a:r>
              <a:rPr lang="en-US" sz="2400" dirty="0"/>
              <a:t>(now Texas Woman’s University), and as </a:t>
            </a:r>
            <a:r>
              <a:rPr lang="en-US" sz="2400" b="1" dirty="0">
                <a:solidFill>
                  <a:srgbClr val="0C2386"/>
                </a:solidFill>
              </a:rPr>
              <a:t>servants for white households</a:t>
            </a:r>
            <a:r>
              <a:rPr lang="en-US" sz="2400" dirty="0"/>
              <a:t>, Quakertown prospered as a </a:t>
            </a:r>
            <a:r>
              <a:rPr lang="en-US" sz="2400" b="1" dirty="0">
                <a:solidFill>
                  <a:srgbClr val="0C2386"/>
                </a:solidFill>
              </a:rPr>
              <a:t>self-supporting community</a:t>
            </a:r>
            <a:r>
              <a:rPr lang="en-US" sz="2400" dirty="0"/>
              <a:t>. Several churches, a physician’s office, lodges, restaurants, and small businesses joined homes to line the streets of the community. The neighborhood school, the </a:t>
            </a:r>
            <a:r>
              <a:rPr lang="en-US" sz="2400" b="1" dirty="0">
                <a:solidFill>
                  <a:srgbClr val="0C2386"/>
                </a:solidFill>
              </a:rPr>
              <a:t>Fred Douglass School, burned in September 1913</a:t>
            </a:r>
            <a:r>
              <a:rPr lang="en-US" sz="2400" dirty="0"/>
              <a:t> and was rebuilt along Wye Street in southeast Denton in 1916, </a:t>
            </a:r>
            <a:r>
              <a:rPr lang="en-US" sz="2400" b="1" dirty="0">
                <a:solidFill>
                  <a:srgbClr val="0C2386"/>
                </a:solidFill>
              </a:rPr>
              <a:t>foreshadowing</a:t>
            </a:r>
            <a:r>
              <a:rPr lang="en-US" sz="2400" dirty="0"/>
              <a:t> events to come.</a:t>
            </a:r>
          </a:p>
          <a:p>
            <a:endParaRPr lang="en-US" dirty="0"/>
          </a:p>
        </p:txBody>
      </p:sp>
      <p:sp>
        <p:nvSpPr>
          <p:cNvPr id="5" name="TextBox 4"/>
          <p:cNvSpPr txBox="1"/>
          <p:nvPr/>
        </p:nvSpPr>
        <p:spPr>
          <a:xfrm>
            <a:off x="4953000" y="5710535"/>
            <a:ext cx="3886200" cy="461665"/>
          </a:xfrm>
          <a:prstGeom prst="rect">
            <a:avLst/>
          </a:prstGeom>
          <a:noFill/>
        </p:spPr>
        <p:txBody>
          <a:bodyPr wrap="square" rtlCol="0">
            <a:spAutoFit/>
          </a:bodyPr>
          <a:lstStyle/>
          <a:p>
            <a:r>
              <a:rPr lang="en-US" sz="2400" b="1" dirty="0">
                <a:solidFill>
                  <a:srgbClr val="0C2386"/>
                </a:solidFill>
                <a:latin typeface="+mj-lt"/>
              </a:rPr>
              <a:t>Quakertown Park Sign</a:t>
            </a:r>
            <a:endParaRPr lang="en-US" sz="2400" b="1" dirty="0">
              <a:latin typeface="+mj-lt"/>
            </a:endParaRPr>
          </a:p>
        </p:txBody>
      </p:sp>
    </p:spTree>
    <p:extLst>
      <p:ext uri="{BB962C8B-B14F-4D97-AF65-F5344CB8AC3E}">
        <p14:creationId xmlns:p14="http://schemas.microsoft.com/office/powerpoint/2010/main" val="15494667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62000" y="457200"/>
            <a:ext cx="7543800" cy="5909310"/>
          </a:xfrm>
          <a:prstGeom prst="rect">
            <a:avLst/>
          </a:prstGeom>
          <a:noFill/>
        </p:spPr>
        <p:txBody>
          <a:bodyPr wrap="square" rtlCol="0">
            <a:spAutoFit/>
          </a:bodyPr>
          <a:lstStyle/>
          <a:p>
            <a:r>
              <a:rPr lang="en-US" sz="2400" dirty="0" smtClean="0"/>
              <a:t>     By </a:t>
            </a:r>
            <a:r>
              <a:rPr lang="en-US" sz="2400" dirty="0"/>
              <a:t>1920, the proximity of Quakertown to the growing College of Industrial Arts and civic-minded interests of Denton’s </a:t>
            </a:r>
            <a:r>
              <a:rPr lang="en-US" sz="2400" b="1" dirty="0">
                <a:solidFill>
                  <a:srgbClr val="0C2386"/>
                </a:solidFill>
              </a:rPr>
              <a:t>white residents threatened the future of Quakertown</a:t>
            </a:r>
            <a:r>
              <a:rPr lang="en-US" sz="2400" dirty="0"/>
              <a:t>. Many believed that it was in the best interest of the college and Denton community to transform Quakertown into a </a:t>
            </a:r>
            <a:r>
              <a:rPr lang="en-US" sz="2400" b="1" dirty="0">
                <a:solidFill>
                  <a:srgbClr val="0C2386"/>
                </a:solidFill>
              </a:rPr>
              <a:t>city park</a:t>
            </a:r>
            <a:r>
              <a:rPr lang="en-US" sz="2400" dirty="0"/>
              <a:t>. In April 1921, with </a:t>
            </a:r>
            <a:r>
              <a:rPr lang="en-US" sz="2400" b="1" dirty="0">
                <a:solidFill>
                  <a:srgbClr val="0C2386"/>
                </a:solidFill>
              </a:rPr>
              <a:t>little input from its residents</a:t>
            </a:r>
            <a:r>
              <a:rPr lang="en-US" sz="2400" dirty="0"/>
              <a:t>, the </a:t>
            </a:r>
            <a:r>
              <a:rPr lang="en-US" sz="2400" b="1" dirty="0">
                <a:solidFill>
                  <a:srgbClr val="0C2386"/>
                </a:solidFill>
              </a:rPr>
              <a:t>city voted 367 to 240 in favor of a bond to purchase </a:t>
            </a:r>
            <a:r>
              <a:rPr lang="en-US" sz="2400" dirty="0"/>
              <a:t>Quakertown. </a:t>
            </a:r>
            <a:r>
              <a:rPr lang="en-US" sz="2400" b="1" dirty="0">
                <a:solidFill>
                  <a:srgbClr val="0C2386"/>
                </a:solidFill>
              </a:rPr>
              <a:t>More than 60 families lost their homes</a:t>
            </a:r>
            <a:r>
              <a:rPr lang="en-US" sz="2400" dirty="0"/>
              <a:t>. The majority of the displaced residents relocated to southeast Denton on 21 acres of land, platted as Solomon Hill, sold to them by Rancher Albert L. Miles. Others, including many Quakertown community leaders, chose to leave Denton altogether. By February </a:t>
            </a:r>
            <a:r>
              <a:rPr lang="en-US" sz="2400" b="1" dirty="0">
                <a:solidFill>
                  <a:srgbClr val="0C2386"/>
                </a:solidFill>
              </a:rPr>
              <a:t>1923, Quakertown had disappeared </a:t>
            </a:r>
            <a:r>
              <a:rPr lang="en-US" sz="2400" dirty="0"/>
              <a:t>in the midst of the new park’s construction.</a:t>
            </a:r>
          </a:p>
          <a:p>
            <a:endParaRPr lang="en-US" dirty="0"/>
          </a:p>
        </p:txBody>
      </p:sp>
      <p:sp>
        <p:nvSpPr>
          <p:cNvPr id="5" name="TextBox 4"/>
          <p:cNvSpPr txBox="1"/>
          <p:nvPr/>
        </p:nvSpPr>
        <p:spPr>
          <a:xfrm>
            <a:off x="4953000" y="5710535"/>
            <a:ext cx="3886200" cy="461665"/>
          </a:xfrm>
          <a:prstGeom prst="rect">
            <a:avLst/>
          </a:prstGeom>
          <a:noFill/>
        </p:spPr>
        <p:txBody>
          <a:bodyPr wrap="square" rtlCol="0">
            <a:spAutoFit/>
          </a:bodyPr>
          <a:lstStyle/>
          <a:p>
            <a:r>
              <a:rPr lang="en-US" sz="2400" b="1" dirty="0">
                <a:solidFill>
                  <a:srgbClr val="0C2386"/>
                </a:solidFill>
                <a:latin typeface="+mj-lt"/>
              </a:rPr>
              <a:t>Quakertown Park Sign</a:t>
            </a:r>
            <a:endParaRPr lang="en-US" sz="2400" b="1" dirty="0">
              <a:latin typeface="+mj-lt"/>
            </a:endParaRPr>
          </a:p>
        </p:txBody>
      </p:sp>
    </p:spTree>
    <p:extLst>
      <p:ext uri="{BB962C8B-B14F-4D97-AF65-F5344CB8AC3E}">
        <p14:creationId xmlns:p14="http://schemas.microsoft.com/office/powerpoint/2010/main" val="21990223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419600"/>
            <a:ext cx="7620000" cy="1600200"/>
          </a:xfrm>
        </p:spPr>
        <p:txBody>
          <a:bodyPr>
            <a:normAutofit/>
          </a:bodyPr>
          <a:lstStyle/>
          <a:p>
            <a:pPr algn="ctr"/>
            <a:r>
              <a:rPr lang="en-US" sz="4000" dirty="0" smtClean="0">
                <a:solidFill>
                  <a:srgbClr val="0C2386"/>
                </a:solidFill>
              </a:rPr>
              <a:t>Who plays in the park today? </a:t>
            </a:r>
            <a:br>
              <a:rPr lang="en-US" sz="4000" dirty="0" smtClean="0">
                <a:solidFill>
                  <a:srgbClr val="0C2386"/>
                </a:solidFill>
              </a:rPr>
            </a:br>
            <a:r>
              <a:rPr lang="en-US" sz="4000" dirty="0" smtClean="0">
                <a:solidFill>
                  <a:srgbClr val="0C2386"/>
                </a:solidFill>
              </a:rPr>
              <a:t>How do they play?</a:t>
            </a:r>
            <a:endParaRPr lang="en-US" sz="4000" dirty="0">
              <a:solidFill>
                <a:srgbClr val="0C2386"/>
              </a:solidFill>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rot="945573">
            <a:off x="224702" y="1838141"/>
            <a:ext cx="8643246" cy="1728649"/>
          </a:xfrm>
        </p:spPr>
      </p:pic>
    </p:spTree>
    <p:extLst>
      <p:ext uri="{BB962C8B-B14F-4D97-AF65-F5344CB8AC3E}">
        <p14:creationId xmlns:p14="http://schemas.microsoft.com/office/powerpoint/2010/main" val="29859530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solidFill>
                  <a:srgbClr val="0C2386"/>
                </a:solidFill>
              </a:rPr>
              <a:t>Civic Center Pool</a:t>
            </a:r>
            <a:endParaRPr lang="en-US" sz="2800" dirty="0">
              <a:solidFill>
                <a:srgbClr val="0C2386"/>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43200" y="533400"/>
            <a:ext cx="4114800" cy="1475426"/>
          </a:xfrm>
          <a:prstGeom prst="rect">
            <a:avLst/>
          </a:prstGeom>
        </p:spPr>
      </p:pic>
      <p:sp>
        <p:nvSpPr>
          <p:cNvPr id="5" name="TextBox 4"/>
          <p:cNvSpPr txBox="1"/>
          <p:nvPr/>
        </p:nvSpPr>
        <p:spPr>
          <a:xfrm>
            <a:off x="685800" y="2133600"/>
            <a:ext cx="7696200" cy="3416320"/>
          </a:xfrm>
          <a:prstGeom prst="rect">
            <a:avLst/>
          </a:prstGeom>
          <a:noFill/>
        </p:spPr>
        <p:txBody>
          <a:bodyPr wrap="square" rtlCol="0">
            <a:spAutoFit/>
          </a:bodyPr>
          <a:lstStyle/>
          <a:p>
            <a:r>
              <a:rPr lang="en-US" sz="2400" dirty="0" smtClean="0"/>
              <a:t>The Civic Center Pool has a cool slide. The pool is open from Memorial Day to Labor Day.  It opens at noon and closes at 6:00 p.m. on Monday through Saturday. On Sunday, it is open from 1:00 to 6:00 p.m. Children under two swim for free. It costs $2.25 for kids 2 to 17 and people 18 and older pay $3.00. If it rains and </a:t>
            </a:r>
            <a:br>
              <a:rPr lang="en-US" sz="2400" dirty="0" smtClean="0"/>
            </a:br>
            <a:r>
              <a:rPr lang="en-US" sz="2400" dirty="0" smtClean="0"/>
              <a:t>you have been swimming less </a:t>
            </a:r>
            <a:br>
              <a:rPr lang="en-US" sz="2400" dirty="0" smtClean="0"/>
            </a:br>
            <a:r>
              <a:rPr lang="en-US" sz="2400" dirty="0" smtClean="0"/>
              <a:t>than two hours, you can get a rain </a:t>
            </a:r>
          </a:p>
          <a:p>
            <a:r>
              <a:rPr lang="en-US" sz="2400" dirty="0" smtClean="0"/>
              <a:t>check pass.</a:t>
            </a:r>
            <a:endParaRPr lang="en-US" sz="2400"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48250" y="4119154"/>
            <a:ext cx="3619500" cy="2283547"/>
          </a:xfrm>
          <a:prstGeom prst="rect">
            <a:avLst/>
          </a:prstGeom>
          <a:ln w="25400">
            <a:solidFill>
              <a:srgbClr val="FF0000"/>
            </a:solidFill>
          </a:ln>
        </p:spPr>
      </p:pic>
    </p:spTree>
    <p:extLst>
      <p:ext uri="{BB962C8B-B14F-4D97-AF65-F5344CB8AC3E}">
        <p14:creationId xmlns:p14="http://schemas.microsoft.com/office/powerpoint/2010/main" val="404346238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218</TotalTime>
  <Words>848</Words>
  <Application>Microsoft Office PowerPoint</Application>
  <PresentationFormat>On-screen Show (4:3)</PresentationFormat>
  <Paragraphs>51</Paragraphs>
  <Slides>18</Slides>
  <Notes>4</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NewsPrint</vt:lpstr>
      <vt:lpstr>Quakertown Park</vt:lpstr>
      <vt:lpstr>How have  individual people, events, and ideas influenced the history our community?</vt:lpstr>
      <vt:lpstr>Where is Quakertown Park located?</vt:lpstr>
      <vt:lpstr>What do all the Quakertown Park signs mean?</vt:lpstr>
      <vt:lpstr>Quakertown Park Sign</vt:lpstr>
      <vt:lpstr>PowerPoint Presentation</vt:lpstr>
      <vt:lpstr>PowerPoint Presentation</vt:lpstr>
      <vt:lpstr>Who plays in the park today?  How do they play?</vt:lpstr>
      <vt:lpstr>Civic Center Pool</vt:lpstr>
      <vt:lpstr>Who uses the buildings in Quakertown Park? For what do they use them?</vt:lpstr>
      <vt:lpstr>Emily Fowler Library</vt:lpstr>
      <vt:lpstr>Who made the art in the park?  Why do communities put art in parks?</vt:lpstr>
      <vt:lpstr>In Memory of  Betty Jane Blazier 1915 – 1964  Teacher and Friend of Children</vt:lpstr>
      <vt:lpstr>What can we learn about the creeks  in the park?</vt:lpstr>
      <vt:lpstr>Two Creeks and Two Bridges</vt:lpstr>
      <vt:lpstr>Who takes care of the park?  How do they do it?</vt:lpstr>
      <vt:lpstr>Caring for Our Park</vt:lpstr>
      <vt:lpstr>Created by Judi Moreillon. Licensed under the Creative Commons Attribution–Noncommercial–Share Alike 2.5 License: http://creativecommons.org/licenses/by-nc-sa/2.5/. </vt:lpstr>
    </vt:vector>
  </TitlesOfParts>
  <Company>Texas Woman's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Quakertown Park</dc:title>
  <dc:creator>Judi Moreillon</dc:creator>
  <cp:lastModifiedBy>Administrator</cp:lastModifiedBy>
  <cp:revision>34</cp:revision>
  <dcterms:created xsi:type="dcterms:W3CDTF">2013-12-28T02:21:59Z</dcterms:created>
  <dcterms:modified xsi:type="dcterms:W3CDTF">2014-01-05T22:45:19Z</dcterms:modified>
</cp:coreProperties>
</file>